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03" r:id="rId2"/>
    <p:sldId id="304" r:id="rId3"/>
    <p:sldId id="305" r:id="rId4"/>
    <p:sldId id="306" r:id="rId5"/>
    <p:sldId id="307" r:id="rId6"/>
    <p:sldId id="308" r:id="rId7"/>
    <p:sldId id="309" r:id="rId8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Geneva" pitchFamily="1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Geneva" pitchFamily="1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Geneva" pitchFamily="1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Geneva" pitchFamily="1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Geneva" pitchFamily="1" charset="-128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Geneva" pitchFamily="1" charset="-128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Geneva" pitchFamily="1" charset="-128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Geneva" pitchFamily="1" charset="-128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Geneva" pitchFamily="1" charset="-128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8E8E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18" autoAdjust="0"/>
    <p:restoredTop sz="73333" autoAdjust="0"/>
  </p:normalViewPr>
  <p:slideViewPr>
    <p:cSldViewPr>
      <p:cViewPr>
        <p:scale>
          <a:sx n="80" d="100"/>
          <a:sy n="80" d="100"/>
        </p:scale>
        <p:origin x="-1980" y="-1086"/>
      </p:cViewPr>
      <p:guideLst>
        <p:guide orient="horz" pos="2160"/>
        <p:guide orient="horz" pos="432"/>
        <p:guide orient="horz" pos="1344"/>
        <p:guide orient="horz" pos="3792"/>
        <p:guide pos="2880"/>
        <p:guide pos="1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72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972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 eaLnBrk="0" hangingPunct="0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E7CA5CA-7800-4032-A5AA-69E80C9B6A34}" type="datetimeFigureOut">
              <a:rPr lang="en-US"/>
              <a:pPr>
                <a:defRPr/>
              </a:pPr>
              <a:t>11/30/2009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769"/>
            <a:ext cx="2944283" cy="497301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2769"/>
            <a:ext cx="2944283" cy="497301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 eaLnBrk="0" hangingPunct="0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9E5D17A-47C1-4BB2-9E59-BC142A8F3A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717714"/>
            <a:ext cx="4982633" cy="446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5428"/>
            <a:ext cx="2944283" cy="49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35428"/>
            <a:ext cx="2944283" cy="49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CC84ECE-74FB-4F0B-8EF3-906C71F2F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>
                <a:latin typeface="Arial" pitchFamily="34" charset="0"/>
              </a:rPr>
              <a:t>No Microphone</a:t>
            </a:r>
          </a:p>
          <a:p>
            <a:pPr eaLnBrk="1" hangingPunct="1"/>
            <a:r>
              <a:rPr lang="en-GB" smtClean="0">
                <a:latin typeface="Arial" pitchFamily="34" charset="0"/>
              </a:rPr>
              <a:t>No IR LED</a:t>
            </a:r>
          </a:p>
          <a:p>
            <a:pPr eaLnBrk="1" hangingPunct="1"/>
            <a:endParaRPr lang="en-GB" smtClean="0">
              <a:latin typeface="Arial" pitchFamily="34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1896C1-CB19-49AC-A55E-F7345FD888FC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0B6D94-6120-4199-B2F0-4482E571FBB7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hyperlink" Target="http://www.gov.mb.ca/trade/globaltrade/oem/images/triple_e_lg.jpg" TargetMode="Externa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sz="3200" dirty="0" smtClean="0"/>
              <a:t>BE-500XC Series</a:t>
            </a:r>
          </a:p>
        </p:txBody>
      </p:sp>
      <p:sp>
        <p:nvSpPr>
          <p:cNvPr id="31747" name="Text Placeholder 3"/>
          <p:cNvSpPr>
            <a:spLocks noGrp="1"/>
          </p:cNvSpPr>
          <p:nvPr>
            <p:ph type="body" sz="half" idx="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dirty="0" smtClean="0"/>
              <a:t>Elite Version</a:t>
            </a:r>
          </a:p>
        </p:txBody>
      </p:sp>
      <p:pic>
        <p:nvPicPr>
          <p:cNvPr id="31749" name="Picture 5" descr="BE-500(D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2413" y="1447800"/>
            <a:ext cx="3455987" cy="3309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596" y="1785926"/>
            <a:ext cx="4040188" cy="3951288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1/4” Sharp CCD and Sharp DSP</a:t>
            </a:r>
            <a:endParaRPr lang="en-GB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en-GB" dirty="0" smtClean="0"/>
              <a:t>Auto White Balance</a:t>
            </a:r>
          </a:p>
          <a:p>
            <a:pPr eaLnBrk="1" hangingPunct="1">
              <a:defRPr/>
            </a:pPr>
            <a:r>
              <a:rPr lang="en-GB" dirty="0" smtClean="0"/>
              <a:t>Back Light Compensation</a:t>
            </a:r>
          </a:p>
          <a:p>
            <a:pPr eaLnBrk="1" hangingPunct="1">
              <a:defRPr/>
            </a:pPr>
            <a:r>
              <a:rPr lang="en-GB" dirty="0" smtClean="0"/>
              <a:t>2 </a:t>
            </a:r>
            <a:r>
              <a:rPr lang="en-GB" dirty="0" smtClean="0"/>
              <a:t>Models</a:t>
            </a:r>
            <a:endParaRPr lang="en-GB" dirty="0" smtClean="0"/>
          </a:p>
          <a:p>
            <a:pPr lvl="1" eaLnBrk="1" hangingPunct="1">
              <a:defRPr/>
            </a:pPr>
            <a:r>
              <a:rPr lang="en-GB" dirty="0" smtClean="0"/>
              <a:t>Horizontal (Mirror/Normal) </a:t>
            </a:r>
          </a:p>
          <a:p>
            <a:pPr lvl="1" eaLnBrk="1" hangingPunct="1">
              <a:defRPr/>
            </a:pPr>
            <a:r>
              <a:rPr lang="en-GB" dirty="0" smtClean="0"/>
              <a:t>Vertical (Mirror/Normal)</a:t>
            </a:r>
          </a:p>
          <a:p>
            <a:pPr eaLnBrk="1" hangingPunct="1">
              <a:defRPr/>
            </a:pPr>
            <a:r>
              <a:rPr lang="en-GB" dirty="0" smtClean="0"/>
              <a:t>Single Bolt </a:t>
            </a:r>
            <a:r>
              <a:rPr lang="en-GB" dirty="0" smtClean="0"/>
              <a:t>mount</a:t>
            </a:r>
          </a:p>
          <a:p>
            <a:pPr eaLnBrk="1" hangingPunct="1">
              <a:defRPr/>
            </a:pPr>
            <a:r>
              <a:rPr lang="en-GB" dirty="0" smtClean="0"/>
              <a:t>154° Viewing Angle</a:t>
            </a:r>
            <a:endParaRPr lang="en-GB" dirty="0" smtClean="0"/>
          </a:p>
        </p:txBody>
      </p:sp>
      <p:pic>
        <p:nvPicPr>
          <p:cNvPr id="32774" name="Picture 1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8253" t="752"/>
          <a:stretch>
            <a:fillRect/>
          </a:stretch>
        </p:blipFill>
        <p:spPr bwMode="auto">
          <a:xfrm rot="12468999">
            <a:off x="5465763" y="3581400"/>
            <a:ext cx="1579562" cy="2097088"/>
          </a:xfrm>
          <a:noFill/>
          <a:ln>
            <a:miter lim="800000"/>
            <a:headEnd/>
            <a:tailEnd/>
          </a:ln>
        </p:spPr>
      </p:pic>
      <p:pic>
        <p:nvPicPr>
          <p:cNvPr id="32775" name="Picture 15"/>
          <p:cNvPicPr>
            <a:picLocks noChangeAspect="1" noChangeArrowheads="1"/>
          </p:cNvPicPr>
          <p:nvPr/>
        </p:nvPicPr>
        <p:blipFill>
          <a:blip r:embed="rId3" cstate="print"/>
          <a:srcRect l="8253" t="752"/>
          <a:stretch>
            <a:fillRect/>
          </a:stretch>
        </p:blipFill>
        <p:spPr bwMode="auto">
          <a:xfrm rot="6399822">
            <a:off x="6942137" y="2366963"/>
            <a:ext cx="1579563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304800" y="762000"/>
            <a:ext cx="640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3200" dirty="0">
                <a:solidFill>
                  <a:schemeClr val="bg1"/>
                </a:solidFill>
              </a:rPr>
              <a:t>BE </a:t>
            </a:r>
            <a:r>
              <a:rPr lang="en-US" sz="3200" dirty="0" smtClean="0">
                <a:solidFill>
                  <a:schemeClr val="bg1"/>
                </a:solidFill>
              </a:rPr>
              <a:t>500XC </a:t>
            </a:r>
            <a:r>
              <a:rPr lang="en-US" sz="3200" dirty="0">
                <a:solidFill>
                  <a:schemeClr val="bg1"/>
                </a:solidFill>
              </a:rPr>
              <a:t>Series Features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186238" cy="39512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000" dirty="0" smtClean="0"/>
              <a:t>1 x BE-500XC C – Camera Only</a:t>
            </a:r>
          </a:p>
          <a:p>
            <a:pPr eaLnBrk="1" hangingPunct="1"/>
            <a:r>
              <a:rPr lang="en-GB" sz="2000" dirty="0" smtClean="0"/>
              <a:t>1 x BE-500XC CA – Cable Adapter</a:t>
            </a:r>
          </a:p>
          <a:p>
            <a:pPr eaLnBrk="1" hangingPunct="1"/>
            <a:r>
              <a:rPr lang="en-GB" sz="2000" dirty="0" smtClean="0"/>
              <a:t>1 x BE-500XC Fix – Fixing Pack (6 parts)</a:t>
            </a:r>
          </a:p>
          <a:p>
            <a:pPr eaLnBrk="1" hangingPunct="1"/>
            <a:r>
              <a:rPr lang="en-GB" sz="2000" dirty="0" smtClean="0"/>
              <a:t>1 x BE-500XC IG – Installation Guide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304800" y="762000"/>
            <a:ext cx="640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3200" dirty="0">
                <a:solidFill>
                  <a:schemeClr val="bg1"/>
                </a:solidFill>
              </a:rPr>
              <a:t>BE </a:t>
            </a:r>
            <a:r>
              <a:rPr lang="en-US" sz="3200" dirty="0" smtClean="0">
                <a:solidFill>
                  <a:schemeClr val="bg1"/>
                </a:solidFill>
              </a:rPr>
              <a:t>500XC </a:t>
            </a:r>
            <a:r>
              <a:rPr lang="en-US" sz="3200" dirty="0">
                <a:solidFill>
                  <a:schemeClr val="bg1"/>
                </a:solidFill>
              </a:rPr>
              <a:t>Components</a:t>
            </a:r>
            <a:endParaRPr lang="en-US" dirty="0"/>
          </a:p>
        </p:txBody>
      </p:sp>
      <p:pic>
        <p:nvPicPr>
          <p:cNvPr id="61446" name="Picture 7" descr="STP60919"/>
          <p:cNvPicPr>
            <a:picLocks noChangeAspect="1" noChangeArrowheads="1"/>
          </p:cNvPicPr>
          <p:nvPr/>
        </p:nvPicPr>
        <p:blipFill>
          <a:blip r:embed="rId2" cstate="print">
            <a:lum bright="40000" contrast="20000"/>
          </a:blip>
          <a:srcRect l="16409" t="24001" r="25641" b="14000"/>
          <a:stretch>
            <a:fillRect/>
          </a:stretch>
        </p:blipFill>
        <p:spPr bwMode="auto">
          <a:xfrm>
            <a:off x="5643570" y="4143380"/>
            <a:ext cx="523875" cy="571500"/>
          </a:xfrm>
          <a:prstGeom prst="rect">
            <a:avLst/>
          </a:prstGeom>
          <a:noFill/>
        </p:spPr>
      </p:pic>
      <p:pic>
        <p:nvPicPr>
          <p:cNvPr id="61445" name="Picture 13" descr="STP60913"/>
          <p:cNvPicPr>
            <a:picLocks noChangeAspect="1" noChangeArrowheads="1"/>
          </p:cNvPicPr>
          <p:nvPr/>
        </p:nvPicPr>
        <p:blipFill>
          <a:blip r:embed="rId3" cstate="print">
            <a:lum bright="30000" contrast="30000"/>
          </a:blip>
          <a:srcRect l="19717" t="27556" r="25352" b="19556"/>
          <a:stretch>
            <a:fillRect/>
          </a:stretch>
        </p:blipFill>
        <p:spPr bwMode="auto">
          <a:xfrm>
            <a:off x="5500694" y="3571876"/>
            <a:ext cx="552450" cy="561975"/>
          </a:xfrm>
          <a:prstGeom prst="rect">
            <a:avLst/>
          </a:prstGeom>
          <a:noFill/>
        </p:spPr>
      </p:pic>
      <p:pic>
        <p:nvPicPr>
          <p:cNvPr id="61444" name="Picture 4" descr="STP60920"/>
          <p:cNvPicPr>
            <a:picLocks noChangeAspect="1" noChangeArrowheads="1"/>
          </p:cNvPicPr>
          <p:nvPr/>
        </p:nvPicPr>
        <p:blipFill>
          <a:blip r:embed="rId4" cstate="print">
            <a:lum bright="30000" contrast="20000"/>
          </a:blip>
          <a:srcRect l="15814" t="19231" r="24651" b="17789"/>
          <a:stretch>
            <a:fillRect/>
          </a:stretch>
        </p:blipFill>
        <p:spPr bwMode="auto">
          <a:xfrm>
            <a:off x="4929190" y="3571876"/>
            <a:ext cx="600075" cy="609600"/>
          </a:xfrm>
          <a:prstGeom prst="rect">
            <a:avLst/>
          </a:prstGeom>
          <a:noFill/>
        </p:spPr>
      </p:pic>
      <p:pic>
        <p:nvPicPr>
          <p:cNvPr id="61443" name="Picture 16" descr="DSC01209"/>
          <p:cNvPicPr>
            <a:picLocks noChangeAspect="1" noChangeArrowheads="1"/>
          </p:cNvPicPr>
          <p:nvPr/>
        </p:nvPicPr>
        <p:blipFill>
          <a:blip r:embed="rId5" cstate="print">
            <a:lum bright="30000" contrast="10000"/>
          </a:blip>
          <a:srcRect l="28709" t="11005" r="28946" b="24402"/>
          <a:stretch>
            <a:fillRect/>
          </a:stretch>
        </p:blipFill>
        <p:spPr bwMode="auto">
          <a:xfrm>
            <a:off x="5715008" y="4786322"/>
            <a:ext cx="542925" cy="628650"/>
          </a:xfrm>
          <a:prstGeom prst="rect">
            <a:avLst/>
          </a:prstGeom>
          <a:noFill/>
        </p:spPr>
      </p:pic>
      <p:pic>
        <p:nvPicPr>
          <p:cNvPr id="61442" name="Picture 1" descr="DSC0328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4214818"/>
            <a:ext cx="857250" cy="552450"/>
          </a:xfrm>
          <a:prstGeom prst="rect">
            <a:avLst/>
          </a:prstGeom>
          <a:noFill/>
        </p:spPr>
      </p:pic>
      <p:pic>
        <p:nvPicPr>
          <p:cNvPr id="61441" name="Picture 2" descr="DSC0328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4786322"/>
            <a:ext cx="742950" cy="628650"/>
          </a:xfrm>
          <a:prstGeom prst="rect">
            <a:avLst/>
          </a:prstGeom>
          <a:noFill/>
        </p:spPr>
      </p:pic>
      <p:pic>
        <p:nvPicPr>
          <p:cNvPr id="19" name="Picture 18" descr="S:\DCIM\101MSDCF\DSC0329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5140" y="2357430"/>
            <a:ext cx="1451712" cy="123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S:\DCIM\101MSDCF\DSC03289.JPG"/>
          <p:cNvPicPr/>
          <p:nvPr/>
        </p:nvPicPr>
        <p:blipFill>
          <a:blip r:embed="rId9" cstate="print"/>
          <a:srcRect l="11194" r="2659"/>
          <a:stretch>
            <a:fillRect/>
          </a:stretch>
        </p:blipFill>
        <p:spPr bwMode="auto">
          <a:xfrm rot="5400000">
            <a:off x="4836108" y="2236198"/>
            <a:ext cx="1321853" cy="1278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Y:\Project Management\Product Development\PD15 BE-500C\2.0 Brigade Internal Detail\2.7 Ins Guide - User Manual\BE-500C Installation Guide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00892" y="3786190"/>
            <a:ext cx="1054376" cy="152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Content Placeholder 10"/>
          <p:cNvSpPr>
            <a:spLocks noGrp="1"/>
          </p:cNvSpPr>
          <p:nvPr>
            <p:ph sz="half" idx="2"/>
          </p:nvPr>
        </p:nvSpPr>
        <p:spPr bwMode="auto">
          <a:xfrm>
            <a:off x="428596" y="1477976"/>
            <a:ext cx="4040188" cy="39512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 smtClean="0"/>
              <a:t>Horizontal </a:t>
            </a:r>
            <a:r>
              <a:rPr lang="en-GB" dirty="0" smtClean="0"/>
              <a:t>Flush </a:t>
            </a:r>
            <a:r>
              <a:rPr lang="en-GB" dirty="0" smtClean="0"/>
              <a:t>Mount</a:t>
            </a:r>
            <a:endParaRPr lang="en-GB" dirty="0" smtClean="0"/>
          </a:p>
          <a:p>
            <a:pPr lvl="1" eaLnBrk="1" hangingPunct="1"/>
            <a:r>
              <a:rPr lang="en-GB" dirty="0" smtClean="0"/>
              <a:t>BE-500HC </a:t>
            </a:r>
          </a:p>
        </p:txBody>
      </p:sp>
      <p:sp>
        <p:nvSpPr>
          <p:cNvPr id="34822" name="Content Placeholder 12"/>
          <p:cNvSpPr>
            <a:spLocks noGrp="1"/>
          </p:cNvSpPr>
          <p:nvPr>
            <p:ph sz="quarter" idx="4"/>
          </p:nvPr>
        </p:nvSpPr>
        <p:spPr bwMode="auto">
          <a:xfrm>
            <a:off x="4602191" y="1500174"/>
            <a:ext cx="4041775" cy="1254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 smtClean="0"/>
              <a:t>Vertical </a:t>
            </a:r>
            <a:r>
              <a:rPr lang="en-GB" dirty="0" smtClean="0"/>
              <a:t>Flush Mount</a:t>
            </a:r>
            <a:endParaRPr lang="en-GB" dirty="0" smtClean="0"/>
          </a:p>
          <a:p>
            <a:pPr lvl="1" eaLnBrk="1" hangingPunct="1"/>
            <a:r>
              <a:rPr lang="en-GB" dirty="0" smtClean="0"/>
              <a:t>BE-500VC 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304800" y="762000"/>
            <a:ext cx="640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3200" dirty="0">
                <a:solidFill>
                  <a:schemeClr val="bg1"/>
                </a:solidFill>
              </a:rPr>
              <a:t>BE </a:t>
            </a:r>
            <a:r>
              <a:rPr lang="en-US" sz="3200" dirty="0" smtClean="0">
                <a:solidFill>
                  <a:schemeClr val="bg1"/>
                </a:solidFill>
              </a:rPr>
              <a:t>500XC </a:t>
            </a:r>
            <a:r>
              <a:rPr lang="en-US" sz="3200" dirty="0">
                <a:solidFill>
                  <a:schemeClr val="bg1"/>
                </a:solidFill>
              </a:rPr>
              <a:t>Installation</a:t>
            </a:r>
            <a:endParaRPr lang="en-US" dirty="0"/>
          </a:p>
        </p:txBody>
      </p:sp>
      <p:pic>
        <p:nvPicPr>
          <p:cNvPr id="60417" name="Picture 1" descr="Y:\Project Management\Product Development\PD15 BE-500C\2.0 Brigade Internal Detail\2.7 Ins Guide - User Manual\BE-500C Horiztonal Moun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357430"/>
            <a:ext cx="3786214" cy="3571900"/>
          </a:xfrm>
          <a:prstGeom prst="rect">
            <a:avLst/>
          </a:prstGeom>
          <a:noFill/>
        </p:spPr>
      </p:pic>
      <p:pic>
        <p:nvPicPr>
          <p:cNvPr id="60418" name="Picture 2" descr="Y:\Project Management\Product Development\PD15 BE-500C\2.0 Brigade Internal Detail\2.7 Ins Guide - User Manual\BE-500C Vertical Moun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428869"/>
            <a:ext cx="3500461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304800" y="762000"/>
            <a:ext cx="640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3200" dirty="0">
                <a:solidFill>
                  <a:schemeClr val="bg1"/>
                </a:solidFill>
              </a:rPr>
              <a:t>BE </a:t>
            </a:r>
            <a:r>
              <a:rPr lang="en-US" sz="3200" dirty="0" smtClean="0">
                <a:solidFill>
                  <a:schemeClr val="bg1"/>
                </a:solidFill>
              </a:rPr>
              <a:t>500XC </a:t>
            </a:r>
            <a:r>
              <a:rPr lang="en-US" sz="3200" dirty="0">
                <a:solidFill>
                  <a:schemeClr val="bg1"/>
                </a:solidFill>
              </a:rPr>
              <a:t>Connection</a:t>
            </a:r>
            <a:endParaRPr lang="en-US" dirty="0"/>
          </a:p>
        </p:txBody>
      </p:sp>
      <p:pic>
        <p:nvPicPr>
          <p:cNvPr id="58370" name="Picture 2" descr="Y:\Project Management\Product Development\PD15 BE-500C\2.0 Brigade Internal Detail\2.7 Ins Guide - User Manual\BE-500 Assemb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3116"/>
            <a:ext cx="7604148" cy="3286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200" dirty="0" smtClean="0"/>
              <a:t>Operating Voltage:		12 </a:t>
            </a:r>
            <a:r>
              <a:rPr lang="en-GB" sz="2200" dirty="0" err="1" smtClean="0"/>
              <a:t>Vdc</a:t>
            </a:r>
            <a:endParaRPr lang="en-GB" sz="2200" dirty="0" smtClean="0"/>
          </a:p>
          <a:p>
            <a:r>
              <a:rPr lang="en-GB" sz="2200" dirty="0" smtClean="0"/>
              <a:t>Imaging Devices:		CCD - ¼” Sharp/DSP – Sharp</a:t>
            </a:r>
          </a:p>
          <a:p>
            <a:r>
              <a:rPr lang="en-GB" sz="2200" dirty="0" smtClean="0"/>
              <a:t>TV System:			PAL </a:t>
            </a:r>
          </a:p>
          <a:p>
            <a:r>
              <a:rPr lang="en-GB" sz="2200" dirty="0" smtClean="0"/>
              <a:t>Picture Elements:		512 (H) x 582 (V)</a:t>
            </a:r>
          </a:p>
          <a:p>
            <a:r>
              <a:rPr lang="en-GB" sz="2200" dirty="0" smtClean="0"/>
              <a:t>Visual Resolution:		380 TV Lines</a:t>
            </a:r>
          </a:p>
          <a:p>
            <a:r>
              <a:rPr lang="en-GB" sz="2200" dirty="0" smtClean="0"/>
              <a:t>Required Illumination:	0.1 </a:t>
            </a:r>
            <a:r>
              <a:rPr lang="en-GB" sz="2200" dirty="0" err="1" smtClean="0"/>
              <a:t>Lux</a:t>
            </a:r>
            <a:endParaRPr lang="en-GB" sz="2200" dirty="0" smtClean="0"/>
          </a:p>
          <a:p>
            <a:r>
              <a:rPr lang="en-GB" sz="2200" dirty="0" smtClean="0"/>
              <a:t>Viewing Angle:		122° (H), 94° (V), 154° (D)</a:t>
            </a:r>
          </a:p>
          <a:p>
            <a:r>
              <a:rPr lang="en-GB" sz="2200" dirty="0" smtClean="0"/>
              <a:t>Camera Housing:</a:t>
            </a:r>
            <a:r>
              <a:rPr lang="en-GB" sz="2200" dirty="0" smtClean="0"/>
              <a:t>		IP68 </a:t>
            </a:r>
          </a:p>
          <a:p>
            <a:r>
              <a:rPr lang="en-GB" sz="2200" dirty="0" smtClean="0"/>
              <a:t>Operating Temperature:	-25° to +80°C</a:t>
            </a:r>
          </a:p>
          <a:p>
            <a:r>
              <a:rPr lang="en-GB" sz="2200" dirty="0" smtClean="0"/>
              <a:t>Storage Temperature:	-40° to +90°C</a:t>
            </a:r>
          </a:p>
          <a:p>
            <a:r>
              <a:rPr lang="en-GB" sz="2200" dirty="0" smtClean="0"/>
              <a:t> Vibration Rating:		10 G</a:t>
            </a:r>
          </a:p>
          <a:p>
            <a:pPr eaLnBrk="1" hangingPunct="1"/>
            <a:endParaRPr lang="en-GB" sz="2200" dirty="0" smtClean="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640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3200" dirty="0">
                <a:solidFill>
                  <a:schemeClr val="bg1"/>
                </a:solidFill>
              </a:rPr>
              <a:t>BE </a:t>
            </a:r>
            <a:r>
              <a:rPr lang="en-US" sz="3200" dirty="0" smtClean="0">
                <a:solidFill>
                  <a:schemeClr val="bg1"/>
                </a:solidFill>
              </a:rPr>
              <a:t>500XC </a:t>
            </a:r>
            <a:r>
              <a:rPr lang="en-US" sz="3200" dirty="0">
                <a:solidFill>
                  <a:schemeClr val="bg1"/>
                </a:solidFill>
              </a:rPr>
              <a:t>Specification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Content Placeholder 3"/>
          <p:cNvSpPr>
            <a:spLocks noGrp="1"/>
          </p:cNvSpPr>
          <p:nvPr>
            <p:ph sz="half" idx="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800" smtClean="0">
                <a:cs typeface="Arial" pitchFamily="34" charset="0"/>
              </a:rPr>
              <a:t> Recreational Vehicles</a:t>
            </a:r>
          </a:p>
          <a:p>
            <a:pPr eaLnBrk="1" hangingPunct="1">
              <a:spcBef>
                <a:spcPct val="50000"/>
              </a:spcBef>
            </a:pPr>
            <a:r>
              <a:rPr lang="en-GB" sz="2800" smtClean="0">
                <a:cs typeface="Arial" pitchFamily="34" charset="0"/>
              </a:rPr>
              <a:t> Waste Management</a:t>
            </a:r>
          </a:p>
          <a:p>
            <a:pPr eaLnBrk="1" hangingPunct="1">
              <a:spcBef>
                <a:spcPct val="50000"/>
              </a:spcBef>
            </a:pPr>
            <a:r>
              <a:rPr lang="en-GB" sz="2800" smtClean="0">
                <a:cs typeface="Arial" pitchFamily="34" charset="0"/>
              </a:rPr>
              <a:t> Warehousing &amp; Distribution</a:t>
            </a:r>
          </a:p>
          <a:p>
            <a:pPr eaLnBrk="1" hangingPunct="1">
              <a:spcBef>
                <a:spcPct val="50000"/>
              </a:spcBef>
            </a:pPr>
            <a:r>
              <a:rPr lang="en-GB" sz="2800" smtClean="0">
                <a:cs typeface="Arial" pitchFamily="34" charset="0"/>
              </a:rPr>
              <a:t> Passenger Carrying </a:t>
            </a:r>
          </a:p>
          <a:p>
            <a:pPr eaLnBrk="1" hangingPunct="1"/>
            <a:endParaRPr lang="en-GB" sz="2800" smtClean="0"/>
          </a:p>
        </p:txBody>
      </p:sp>
      <p:pic>
        <p:nvPicPr>
          <p:cNvPr id="8" name="Picture 8" descr="http://www.man-mn.co.uk/mn-prod-neu/man2/master/datapool/imagepool/800/Lions_Regio_684x475_Thumbnail_g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785926"/>
            <a:ext cx="2160285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://www.daf.eu/SiteCollectionImages/Products/XF105/200pixels/20080019_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857496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http://www.appliedsweepers.com/Assets/600%20Series/636HS3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3714752"/>
            <a:ext cx="1738302" cy="1687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6" descr="http://tbn0.google.com/images?q=tbn:hlofceqqHUdvxM:http://www.gov.mb.ca/trade/globaltrade/oem/images/triple_e_lg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4258958"/>
            <a:ext cx="1727950" cy="1194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IMG_031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14942" y="5000636"/>
            <a:ext cx="2024060" cy="1348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304800" y="762000"/>
            <a:ext cx="640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3200" dirty="0">
                <a:solidFill>
                  <a:schemeClr val="bg1"/>
                </a:solidFill>
              </a:rPr>
              <a:t>BE </a:t>
            </a:r>
            <a:r>
              <a:rPr lang="en-US" sz="3200" dirty="0" smtClean="0">
                <a:solidFill>
                  <a:schemeClr val="bg1"/>
                </a:solidFill>
              </a:rPr>
              <a:t>500XC </a:t>
            </a:r>
            <a:r>
              <a:rPr lang="en-US" sz="3200" dirty="0">
                <a:solidFill>
                  <a:schemeClr val="bg1"/>
                </a:solidFill>
              </a:rPr>
              <a:t>Application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Geneva"/>
        <a:cs typeface=""/>
      </a:majorFont>
      <a:minorFont>
        <a:latin typeface="Arial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8CB389E392814FAF8B8347B1701BD1" ma:contentTypeVersion="14" ma:contentTypeDescription="Create a new document." ma:contentTypeScope="" ma:versionID="afc4bb6c20fc7683a674766d8783abad">
  <xsd:schema xmlns:xsd="http://www.w3.org/2001/XMLSchema" xmlns:xs="http://www.w3.org/2001/XMLSchema" xmlns:p="http://schemas.microsoft.com/office/2006/metadata/properties" xmlns:ns2="c0353ad3-0bfa-47bc-836b-4357cf1f4c78" xmlns:ns3="b8a14001-68bb-48f9-933a-1b71575577aa" targetNamespace="http://schemas.microsoft.com/office/2006/metadata/properties" ma:root="true" ma:fieldsID="1f38923cd34027d6aef4932a9f5d0188" ns2:_="" ns3:_="">
    <xsd:import namespace="c0353ad3-0bfa-47bc-836b-4357cf1f4c78"/>
    <xsd:import namespace="b8a14001-68bb-48f9-933a-1b71575577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353ad3-0bfa-47bc-836b-4357cf1f4c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8a625d98-1391-49f5-a297-e3a6c793c5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14001-68bb-48f9-933a-1b71575577aa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ceca23c-ef55-49da-a7f9-a80b3affca3b}" ma:internalName="TaxCatchAll" ma:showField="CatchAllData" ma:web="b8a14001-68bb-48f9-933a-1b71575577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0353ad3-0bfa-47bc-836b-4357cf1f4c78">
      <Terms xmlns="http://schemas.microsoft.com/office/infopath/2007/PartnerControls"/>
    </lcf76f155ced4ddcb4097134ff3c332f>
    <TaxCatchAll xmlns="b8a14001-68bb-48f9-933a-1b71575577aa" xsi:nil="true"/>
  </documentManagement>
</p:properties>
</file>

<file path=customXml/itemProps1.xml><?xml version="1.0" encoding="utf-8"?>
<ds:datastoreItem xmlns:ds="http://schemas.openxmlformats.org/officeDocument/2006/customXml" ds:itemID="{C0BAF02C-92AC-443C-8B92-DAE4B60570E2}"/>
</file>

<file path=customXml/itemProps2.xml><?xml version="1.0" encoding="utf-8"?>
<ds:datastoreItem xmlns:ds="http://schemas.openxmlformats.org/officeDocument/2006/customXml" ds:itemID="{D07976CE-8C58-4778-83E0-280E9397A691}"/>
</file>

<file path=customXml/itemProps3.xml><?xml version="1.0" encoding="utf-8"?>
<ds:datastoreItem xmlns:ds="http://schemas.openxmlformats.org/officeDocument/2006/customXml" ds:itemID="{8147AA67-47C0-4945-956D-1FE2D91E3487}"/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116</Words>
  <Application>Microsoft Office PowerPoint</Application>
  <PresentationFormat>On-screen Show (4:3)</PresentationFormat>
  <Paragraphs>43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Blank Presentation</vt:lpstr>
      <vt:lpstr>BE-500XC Series</vt:lpstr>
      <vt:lpstr>Slide 2</vt:lpstr>
      <vt:lpstr>Slide 3</vt:lpstr>
      <vt:lpstr>Slide 4</vt:lpstr>
      <vt:lpstr>Slide 5</vt:lpstr>
      <vt:lpstr>Slide 6</vt:lpstr>
      <vt:lpstr>Slide 7</vt:lpstr>
    </vt:vector>
  </TitlesOfParts>
  <Company>Brigade Electronics 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Sands</dc:creator>
  <cp:lastModifiedBy>Martyn Butler</cp:lastModifiedBy>
  <cp:revision>286</cp:revision>
  <dcterms:created xsi:type="dcterms:W3CDTF">2008-11-14T09:54:02Z</dcterms:created>
  <dcterms:modified xsi:type="dcterms:W3CDTF">2009-11-30T09:25:15Z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0x010100108CB389E392814FAF8B8347B1701BD1</vt:lpwstr>
  </property>
  <property fmtid="{D5CDD505-2E9C-101B-9397-08002B2CF9AE}" pid="3" name="MediaServiceImageTags">
    <vt:lpwstr/>
  </property>
</Properties>
</file>